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87" r:id="rId3"/>
    <p:sldId id="291" r:id="rId4"/>
    <p:sldId id="289" r:id="rId5"/>
    <p:sldId id="288" r:id="rId6"/>
    <p:sldId id="292" r:id="rId7"/>
    <p:sldId id="293" r:id="rId8"/>
    <p:sldId id="294" r:id="rId9"/>
    <p:sldId id="295" r:id="rId10"/>
    <p:sldId id="257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8" r:id="rId20"/>
    <p:sldId id="296" r:id="rId21"/>
    <p:sldId id="280" r:id="rId22"/>
    <p:sldId id="297" r:id="rId23"/>
    <p:sldId id="298" r:id="rId24"/>
    <p:sldId id="299" r:id="rId25"/>
    <p:sldId id="300" r:id="rId26"/>
    <p:sldId id="284" r:id="rId27"/>
    <p:sldId id="285" r:id="rId28"/>
    <p:sldId id="301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3200400"/>
            <a:ext cx="71723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800" b="1" spc="-5" dirty="0" smtClean="0">
                <a:latin typeface="Carlito"/>
                <a:cs typeface="Carlito"/>
              </a:rPr>
              <a:t>Head Up Tilt table test</a:t>
            </a:r>
            <a:endParaRPr sz="48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5080" y="2066925"/>
            <a:ext cx="7146290" cy="83820"/>
          </a:xfrm>
          <a:custGeom>
            <a:avLst/>
            <a:gdLst/>
            <a:ahLst/>
            <a:cxnLst/>
            <a:rect l="l" t="t" r="r" b="b"/>
            <a:pathLst>
              <a:path w="7146290" h="83819">
                <a:moveTo>
                  <a:pt x="7146010" y="0"/>
                </a:moveTo>
                <a:lnTo>
                  <a:pt x="0" y="0"/>
                </a:lnTo>
                <a:lnTo>
                  <a:pt x="0" y="83820"/>
                </a:lnTo>
                <a:lnTo>
                  <a:pt x="7146010" y="83820"/>
                </a:lnTo>
                <a:lnTo>
                  <a:pt x="71460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8079105" cy="21679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tilt </a:t>
            </a:r>
            <a:r>
              <a:rPr sz="3200" spc="-10" dirty="0">
                <a:latin typeface="Carlito"/>
                <a:cs typeface="Carlito"/>
              </a:rPr>
              <a:t>table </a:t>
            </a:r>
            <a:r>
              <a:rPr sz="3200" spc="-20" dirty="0">
                <a:latin typeface="Carlito"/>
                <a:cs typeface="Carlito"/>
              </a:rPr>
              <a:t>test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evaluate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cause of  </a:t>
            </a:r>
            <a:r>
              <a:rPr sz="3200" spc="-10" dirty="0">
                <a:latin typeface="Carlito"/>
                <a:cs typeface="Carlito"/>
              </a:rPr>
              <a:t>unexplained </a:t>
            </a:r>
            <a:r>
              <a:rPr sz="3200" spc="-15" dirty="0">
                <a:latin typeface="Carlito"/>
                <a:cs typeface="Carlito"/>
              </a:rPr>
              <a:t>fainting</a:t>
            </a:r>
            <a:r>
              <a:rPr sz="3200" spc="60" dirty="0">
                <a:latin typeface="Carlito"/>
                <a:cs typeface="Carlito"/>
              </a:rPr>
              <a:t> 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400" dirty="0">
              <a:latin typeface="Carlito"/>
              <a:cs typeface="Carlito"/>
            </a:endParaRPr>
          </a:p>
          <a:p>
            <a:pPr marL="355600" marR="67691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 smtClean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5273" y="461899"/>
            <a:ext cx="4014470" cy="6965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</a:t>
            </a:r>
            <a:r>
              <a:rPr spc="-25" dirty="0"/>
              <a:t>n</a:t>
            </a:r>
            <a:r>
              <a:rPr dirty="0"/>
              <a:t>t</a:t>
            </a:r>
            <a:r>
              <a:rPr spc="-80" dirty="0"/>
              <a:t>r</a:t>
            </a:r>
            <a:r>
              <a:rPr dirty="0"/>
              <a:t>aindi</a:t>
            </a:r>
            <a:r>
              <a:rPr spc="-40" dirty="0"/>
              <a:t>ca</a:t>
            </a:r>
            <a:r>
              <a:rPr dirty="0"/>
              <a:t>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279640" cy="45072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Severe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anemia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Recent </a:t>
            </a:r>
            <a:r>
              <a:rPr sz="3000" spc="-30" dirty="0">
                <a:latin typeface="Carlito"/>
                <a:cs typeface="Carlito"/>
              </a:rPr>
              <a:t>stroke </a:t>
            </a:r>
            <a:r>
              <a:rPr sz="3000" spc="-5" dirty="0">
                <a:latin typeface="Carlito"/>
                <a:cs typeface="Carlito"/>
              </a:rPr>
              <a:t>(within </a:t>
            </a:r>
            <a:r>
              <a:rPr sz="3000" spc="-10" dirty="0">
                <a:latin typeface="Carlito"/>
                <a:cs typeface="Carlito"/>
              </a:rPr>
              <a:t>seven</a:t>
            </a:r>
            <a:r>
              <a:rPr sz="3000" spc="-20" dirty="0">
                <a:latin typeface="Carlito"/>
                <a:cs typeface="Carlito"/>
              </a:rPr>
              <a:t> days)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Recent </a:t>
            </a:r>
            <a:r>
              <a:rPr sz="3000" spc="-20" dirty="0">
                <a:latin typeface="Carlito"/>
                <a:cs typeface="Carlito"/>
              </a:rPr>
              <a:t>myocardial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infarction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Severe </a:t>
            </a:r>
            <a:r>
              <a:rPr sz="3000" spc="-20" dirty="0">
                <a:latin typeface="Carlito"/>
                <a:cs typeface="Carlito"/>
              </a:rPr>
              <a:t>proximal </a:t>
            </a:r>
            <a:r>
              <a:rPr sz="3000" spc="-15" dirty="0">
                <a:latin typeface="Carlito"/>
                <a:cs typeface="Carlito"/>
              </a:rPr>
              <a:t>cerebral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10" dirty="0">
                <a:latin typeface="Carlito"/>
                <a:cs typeface="Carlito"/>
              </a:rPr>
              <a:t>coronary </a:t>
            </a:r>
            <a:r>
              <a:rPr sz="3000" spc="-5" dirty="0">
                <a:latin typeface="Carlito"/>
                <a:cs typeface="Carlito"/>
              </a:rPr>
              <a:t>arterial  disease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Critical </a:t>
            </a:r>
            <a:r>
              <a:rPr sz="3000" spc="-15" dirty="0">
                <a:latin typeface="Carlito"/>
                <a:cs typeface="Carlito"/>
              </a:rPr>
              <a:t>mitral </a:t>
            </a:r>
            <a:r>
              <a:rPr sz="3000" dirty="0">
                <a:latin typeface="Carlito"/>
                <a:cs typeface="Carlito"/>
              </a:rPr>
              <a:t>or </a:t>
            </a:r>
            <a:r>
              <a:rPr sz="3000" spc="-5" dirty="0">
                <a:latin typeface="Carlito"/>
                <a:cs typeface="Carlito"/>
              </a:rPr>
              <a:t>aortic </a:t>
            </a:r>
            <a:r>
              <a:rPr sz="3000" spc="-10" dirty="0">
                <a:latin typeface="Carlito"/>
                <a:cs typeface="Carlito"/>
              </a:rPr>
              <a:t>stenosis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Left ventricular </a:t>
            </a:r>
            <a:r>
              <a:rPr sz="3000" spc="-5" dirty="0">
                <a:latin typeface="Carlito"/>
                <a:cs typeface="Carlito"/>
              </a:rPr>
              <a:t>outflow </a:t>
            </a:r>
            <a:r>
              <a:rPr sz="3000" spc="-15" dirty="0">
                <a:latin typeface="Carlito"/>
                <a:cs typeface="Carlito"/>
              </a:rPr>
              <a:t>tract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obstruction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Tachyarrhythmias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End-stage </a:t>
            </a:r>
            <a:r>
              <a:rPr sz="3000" spc="-10" dirty="0">
                <a:latin typeface="Carlito"/>
                <a:cs typeface="Carlito"/>
              </a:rPr>
              <a:t>renal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failure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Severe </a:t>
            </a:r>
            <a:r>
              <a:rPr sz="3000" spc="-5" dirty="0">
                <a:latin typeface="Carlito"/>
                <a:cs typeface="Carlito"/>
              </a:rPr>
              <a:t>heart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failure</a:t>
            </a:r>
            <a:endParaRPr sz="3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4022" y="461899"/>
            <a:ext cx="2697480" cy="6965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</a:t>
            </a:r>
            <a:r>
              <a:rPr spc="-60" dirty="0"/>
              <a:t>r</a:t>
            </a:r>
            <a:r>
              <a:rPr dirty="0"/>
              <a:t>epa</a:t>
            </a:r>
            <a:r>
              <a:rPr spc="-75" dirty="0"/>
              <a:t>r</a:t>
            </a:r>
            <a:r>
              <a:rPr spc="-40" dirty="0"/>
              <a:t>a</a:t>
            </a:r>
            <a:r>
              <a:rPr dirty="0"/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676400"/>
            <a:ext cx="7997190" cy="1826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428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Carlito"/>
                <a:cs typeface="Carlito"/>
              </a:rPr>
              <a:t>Fasting for 2 hrs</a:t>
            </a:r>
            <a:endParaRPr sz="4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 smtClean="0">
                <a:latin typeface="Carlito"/>
                <a:cs typeface="Carlito"/>
              </a:rPr>
              <a:t>No </a:t>
            </a:r>
            <a:r>
              <a:rPr sz="3200" spc="-5" dirty="0" smtClean="0">
                <a:latin typeface="Carlito"/>
                <a:cs typeface="Carlito"/>
              </a:rPr>
              <a:t>diab</a:t>
            </a:r>
            <a:r>
              <a:rPr lang="en-US" sz="3200" spc="-5" dirty="0" smtClean="0">
                <a:latin typeface="Carlito"/>
                <a:cs typeface="Carlito"/>
              </a:rPr>
              <a:t>e</a:t>
            </a:r>
            <a:r>
              <a:rPr sz="3200" spc="-5" dirty="0" smtClean="0">
                <a:latin typeface="Carlito"/>
                <a:cs typeface="Carlito"/>
              </a:rPr>
              <a:t>tic</a:t>
            </a:r>
            <a:r>
              <a:rPr sz="3200" spc="10" dirty="0" smtClean="0">
                <a:latin typeface="Carlito"/>
                <a:cs typeface="Carlito"/>
              </a:rPr>
              <a:t> </a:t>
            </a:r>
            <a:r>
              <a:rPr sz="3200" spc="-5" dirty="0" smtClean="0">
                <a:latin typeface="Carlito"/>
                <a:cs typeface="Carlito"/>
              </a:rPr>
              <a:t>medications</a:t>
            </a:r>
            <a:endParaRPr lang="en-US" sz="3200" spc="-5" dirty="0" smtClean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rlito"/>
                <a:cs typeface="Carlito"/>
              </a:rPr>
              <a:t>Informed consent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8200" y="1242060"/>
            <a:ext cx="4064508" cy="2697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9200" y="1219200"/>
            <a:ext cx="3352800" cy="56235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5339" y="4030979"/>
            <a:ext cx="4038600" cy="266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4189" y="195782"/>
            <a:ext cx="305752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70" dirty="0" smtClean="0">
                <a:latin typeface="Carlito"/>
                <a:cs typeface="Carlito"/>
              </a:rPr>
              <a:t> </a:t>
            </a:r>
            <a:r>
              <a:rPr sz="4000" b="1" spc="-10" dirty="0">
                <a:latin typeface="Carlito"/>
                <a:cs typeface="Carlito"/>
              </a:rPr>
              <a:t>Electrodes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585709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Place </a:t>
            </a:r>
            <a:r>
              <a:rPr sz="3200" spc="-10" dirty="0">
                <a:latin typeface="Carlito"/>
                <a:cs typeface="Carlito"/>
              </a:rPr>
              <a:t>two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the three </a:t>
            </a:r>
            <a:r>
              <a:rPr sz="3200" spc="-10" dirty="0">
                <a:latin typeface="Carlito"/>
                <a:cs typeface="Carlito"/>
              </a:rPr>
              <a:t>ICG </a:t>
            </a:r>
            <a:r>
              <a:rPr sz="3200" spc="-5" dirty="0">
                <a:latin typeface="Carlito"/>
                <a:cs typeface="Carlito"/>
              </a:rPr>
              <a:t>electrodes </a:t>
            </a:r>
            <a:r>
              <a:rPr sz="3200" spc="-10" dirty="0">
                <a:latin typeface="Carlito"/>
                <a:cs typeface="Carlito"/>
              </a:rPr>
              <a:t>at the  </a:t>
            </a:r>
            <a:r>
              <a:rPr sz="3200" spc="-20" dirty="0">
                <a:latin typeface="Carlito"/>
                <a:cs typeface="Carlito"/>
              </a:rPr>
              <a:t>lateral </a:t>
            </a:r>
            <a:r>
              <a:rPr sz="3200" spc="-5" dirty="0">
                <a:latin typeface="Carlito"/>
                <a:cs typeface="Carlito"/>
              </a:rPr>
              <a:t>side </a:t>
            </a:r>
            <a:r>
              <a:rPr sz="3200" spc="-15" dirty="0" smtClean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at</a:t>
            </a:r>
            <a:r>
              <a:rPr sz="3200" spc="6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xiphoid-level.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3352800"/>
            <a:ext cx="2127504" cy="1388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0" y="3369564"/>
            <a:ext cx="2267712" cy="1389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4564" y="2743200"/>
            <a:ext cx="3031235" cy="3429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117" y="461899"/>
            <a:ext cx="34455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Neck</a:t>
            </a:r>
            <a:r>
              <a:rPr spc="-80" dirty="0"/>
              <a:t> </a:t>
            </a:r>
            <a:r>
              <a:rPr spc="-10" dirty="0"/>
              <a:t>electrode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6491" y="1563370"/>
            <a:ext cx="7513955" cy="1937069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Place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third electrode </a:t>
            </a:r>
            <a:r>
              <a:rPr sz="3000" spc="-5" dirty="0">
                <a:latin typeface="Carlito"/>
                <a:cs typeface="Carlito"/>
              </a:rPr>
              <a:t>on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neck</a:t>
            </a:r>
            <a:r>
              <a:rPr sz="3000" spc="-114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between  </a:t>
            </a:r>
            <a:r>
              <a:rPr sz="3000" spc="-5" dirty="0">
                <a:latin typeface="Carlito"/>
                <a:cs typeface="Carlito"/>
              </a:rPr>
              <a:t>hair line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40" dirty="0">
                <a:latin typeface="Carlito"/>
                <a:cs typeface="Carlito"/>
              </a:rPr>
              <a:t>shoulder.</a:t>
            </a:r>
            <a:endParaRPr sz="3000" dirty="0">
              <a:latin typeface="Carlito"/>
              <a:cs typeface="Carlito"/>
            </a:endParaRPr>
          </a:p>
          <a:p>
            <a:pPr marL="356870" marR="3093085" indent="-344805">
              <a:lnSpc>
                <a:spcPts val="3960"/>
              </a:lnSpc>
              <a:spcBef>
                <a:spcPts val="150"/>
              </a:spcBef>
              <a:tabLst>
                <a:tab pos="354965" algn="l"/>
                <a:tab pos="355600" algn="l"/>
              </a:tabLst>
            </a:pPr>
            <a:r>
              <a:rPr sz="3000" spc="-10" dirty="0" smtClean="0">
                <a:latin typeface="Carlito"/>
                <a:cs typeface="Carlito"/>
              </a:rPr>
              <a:t>.</a:t>
            </a:r>
            <a:endParaRPr sz="3000" dirty="0">
              <a:latin typeface="Carlito"/>
              <a:cs typeface="Carlito"/>
            </a:endParaRPr>
          </a:p>
          <a:p>
            <a:pPr marL="12700" marR="3425190">
              <a:lnSpc>
                <a:spcPts val="3960"/>
              </a:lnSpc>
            </a:pPr>
            <a:r>
              <a:rPr sz="3000" spc="-10" dirty="0" smtClean="0">
                <a:latin typeface="Carlito"/>
                <a:cs typeface="Carlito"/>
              </a:rPr>
              <a:t>.</a:t>
            </a:r>
            <a:endParaRPr sz="30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334000" y="2743200"/>
            <a:ext cx="3733800" cy="3124200"/>
            <a:chOff x="5334000" y="2743200"/>
            <a:chExt cx="3733800" cy="3124200"/>
          </a:xfrm>
        </p:grpSpPr>
        <p:sp>
          <p:nvSpPr>
            <p:cNvPr id="5" name="object 5"/>
            <p:cNvSpPr/>
            <p:nvPr/>
          </p:nvSpPr>
          <p:spPr>
            <a:xfrm>
              <a:off x="7010400" y="2743200"/>
              <a:ext cx="2057400" cy="31242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34000" y="2743200"/>
              <a:ext cx="1752600" cy="3124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8215"/>
            <a:ext cx="5370195" cy="412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1590" indent="-354965">
              <a:lnSpc>
                <a:spcPct val="1201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Place the </a:t>
            </a:r>
            <a:r>
              <a:rPr sz="3200" spc="-10" dirty="0">
                <a:latin typeface="Carlito"/>
                <a:cs typeface="Carlito"/>
              </a:rPr>
              <a:t>neutral </a:t>
            </a:r>
            <a:r>
              <a:rPr sz="3200" spc="-5" dirty="0">
                <a:latin typeface="Carlito"/>
                <a:cs typeface="Carlito"/>
              </a:rPr>
              <a:t>electrode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on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left </a:t>
            </a:r>
            <a:r>
              <a:rPr sz="3200" dirty="0">
                <a:latin typeface="Carlito"/>
                <a:cs typeface="Carlito"/>
              </a:rPr>
              <a:t>leg 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hip.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350">
              <a:latin typeface="Carlito"/>
              <a:cs typeface="Carlito"/>
            </a:endParaRPr>
          </a:p>
          <a:p>
            <a:pPr marL="354965" marR="5080" indent="-354965">
              <a:lnSpc>
                <a:spcPct val="12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ECG </a:t>
            </a:r>
            <a:r>
              <a:rPr sz="3200" spc="-5" dirty="0">
                <a:latin typeface="Carlito"/>
                <a:cs typeface="Carlito"/>
              </a:rPr>
              <a:t>electrodes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placed 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usual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get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high  resolution </a:t>
            </a:r>
            <a:r>
              <a:rPr sz="3200" spc="-15" dirty="0">
                <a:latin typeface="Carlito"/>
                <a:cs typeface="Carlito"/>
              </a:rPr>
              <a:t>ECG.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87084" y="211836"/>
            <a:ext cx="2351532" cy="2285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19800" y="2667000"/>
            <a:ext cx="2718816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8134" y="461899"/>
            <a:ext cx="2428875" cy="6965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Finger</a:t>
            </a:r>
            <a:r>
              <a:rPr spc="-70" dirty="0"/>
              <a:t> </a:t>
            </a:r>
            <a:r>
              <a:rPr spc="-15" dirty="0"/>
              <a:t>cuff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281658"/>
            <a:ext cx="7746999" cy="4661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354965" marR="2338705" indent="-35496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Choose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appropriate finger  cuff </a:t>
            </a:r>
            <a:r>
              <a:rPr sz="3200" spc="-5" dirty="0">
                <a:latin typeface="Carlito"/>
                <a:cs typeface="Carlito"/>
              </a:rPr>
              <a:t>out 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sizes </a:t>
            </a:r>
            <a:r>
              <a:rPr sz="3200" spc="-5" dirty="0">
                <a:latin typeface="Carlito"/>
                <a:cs typeface="Carlito"/>
              </a:rPr>
              <a:t>small,  </a:t>
            </a:r>
            <a:r>
              <a:rPr sz="3200" dirty="0">
                <a:latin typeface="Carlito"/>
                <a:cs typeface="Carlito"/>
              </a:rPr>
              <a:t>medium and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large.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cuff </a:t>
            </a:r>
            <a:r>
              <a:rPr sz="3200" spc="-5" dirty="0">
                <a:latin typeface="Carlito"/>
                <a:cs typeface="Carlito"/>
              </a:rPr>
              <a:t>should not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15" dirty="0">
                <a:latin typeface="Carlito"/>
                <a:cs typeface="Carlito"/>
              </a:rPr>
              <a:t>too </a:t>
            </a:r>
            <a:r>
              <a:rPr sz="3200" spc="-5" dirty="0">
                <a:latin typeface="Carlito"/>
                <a:cs typeface="Carlito"/>
              </a:rPr>
              <a:t>tight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5" dirty="0">
                <a:latin typeface="Carlito"/>
                <a:cs typeface="Carlito"/>
              </a:rPr>
              <a:t>too </a:t>
            </a:r>
            <a:r>
              <a:rPr sz="3200" dirty="0">
                <a:latin typeface="Carlito"/>
                <a:cs typeface="Carlito"/>
              </a:rPr>
              <a:t>loose  as this </a:t>
            </a:r>
            <a:r>
              <a:rPr sz="3200" spc="-10" dirty="0">
                <a:latin typeface="Carlito"/>
                <a:cs typeface="Carlito"/>
              </a:rPr>
              <a:t>influences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signal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quality.</a:t>
            </a:r>
            <a:endParaRPr sz="3200" dirty="0">
              <a:latin typeface="Carlito"/>
              <a:cs typeface="Carlito"/>
            </a:endParaRPr>
          </a:p>
          <a:p>
            <a:pPr marL="354965" marR="2756535" indent="-354965">
              <a:lnSpc>
                <a:spcPct val="12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Place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finger cuff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spc="-10" dirty="0">
                <a:latin typeface="Carlito"/>
                <a:cs typeface="Carlito"/>
              </a:rPr>
              <a:t>two  </a:t>
            </a:r>
            <a:r>
              <a:rPr sz="3200" spc="-15" dirty="0">
                <a:latin typeface="Carlito"/>
                <a:cs typeface="Carlito"/>
              </a:rPr>
              <a:t>fingers.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3600" y="1752600"/>
            <a:ext cx="281940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3600" y="4419600"/>
            <a:ext cx="2819400" cy="160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5401" y="464910"/>
            <a:ext cx="4708399" cy="6905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Upper </a:t>
            </a:r>
            <a:r>
              <a:rPr dirty="0" smtClean="0"/>
              <a:t>arm</a:t>
            </a:r>
            <a:r>
              <a:rPr lang="en-US" dirty="0" smtClean="0"/>
              <a:t> BP</a:t>
            </a:r>
            <a:r>
              <a:rPr spc="-80" dirty="0" smtClean="0"/>
              <a:t> </a:t>
            </a:r>
            <a:r>
              <a:rPr spc="-10" dirty="0"/>
              <a:t>cuff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8965"/>
            <a:ext cx="7339965" cy="32635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Select the </a:t>
            </a:r>
            <a:r>
              <a:rPr sz="3200" spc="-5" dirty="0">
                <a:latin typeface="Carlito"/>
                <a:cs typeface="Carlito"/>
              </a:rPr>
              <a:t>upper </a:t>
            </a:r>
            <a:r>
              <a:rPr sz="3200" dirty="0">
                <a:latin typeface="Carlito"/>
                <a:cs typeface="Carlito"/>
              </a:rPr>
              <a:t>arm </a:t>
            </a:r>
            <a:r>
              <a:rPr sz="3200" spc="-10" dirty="0">
                <a:latin typeface="Carlito"/>
                <a:cs typeface="Carlito"/>
              </a:rPr>
              <a:t>cuff according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5" dirty="0">
                <a:latin typeface="Carlito"/>
                <a:cs typeface="Carlito"/>
              </a:rPr>
              <a:t>circumference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patient’s </a:t>
            </a:r>
            <a:r>
              <a:rPr sz="3200" spc="-5" dirty="0">
                <a:latin typeface="Carlito"/>
                <a:cs typeface="Carlito"/>
              </a:rPr>
              <a:t>upper</a:t>
            </a:r>
            <a:r>
              <a:rPr sz="3200" dirty="0">
                <a:latin typeface="Carlito"/>
                <a:cs typeface="Carlito"/>
              </a:rPr>
              <a:t> arm.</a:t>
            </a:r>
          </a:p>
          <a:p>
            <a:pPr marL="381000" marR="888365">
              <a:lnSpc>
                <a:spcPct val="120000"/>
              </a:lnSpc>
            </a:pPr>
            <a:r>
              <a:rPr sz="3200" spc="-5" dirty="0">
                <a:latin typeface="Carlito"/>
                <a:cs typeface="Carlito"/>
              </a:rPr>
              <a:t>small</a:t>
            </a:r>
            <a:r>
              <a:rPr sz="3200" spc="-6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adult=17-25cm,adult=23-33cm  </a:t>
            </a:r>
            <a:r>
              <a:rPr sz="3200" spc="-15" dirty="0">
                <a:latin typeface="Carlito"/>
                <a:cs typeface="Carlito"/>
              </a:rPr>
              <a:t>large</a:t>
            </a:r>
            <a:r>
              <a:rPr sz="3200" spc="-5" dirty="0">
                <a:latin typeface="Carlito"/>
                <a:cs typeface="Carlito"/>
              </a:rPr>
              <a:t> adult=31-40cm.</a:t>
            </a:r>
            <a:endParaRPr sz="3200" dirty="0">
              <a:latin typeface="Carlito"/>
              <a:cs typeface="Carlito"/>
            </a:endParaRPr>
          </a:p>
          <a:p>
            <a:pPr marL="354965" marR="2493645" indent="-354965">
              <a:lnSpc>
                <a:spcPct val="12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 smtClean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11852" y="228600"/>
            <a:ext cx="4195572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304800"/>
            <a:ext cx="4495800" cy="320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3810000"/>
            <a:ext cx="4495800" cy="198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SYNCOPE - 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Transient</a:t>
            </a:r>
            <a:r>
              <a:rPr lang="en-US" dirty="0" smtClean="0"/>
              <a:t>  Loss of consciousness (LOC)</a:t>
            </a:r>
          </a:p>
          <a:p>
            <a:r>
              <a:rPr lang="en-US" dirty="0" smtClean="0"/>
              <a:t>Loss of postural tone</a:t>
            </a:r>
            <a:endParaRPr lang="en-IN" dirty="0" smtClean="0"/>
          </a:p>
          <a:p>
            <a:r>
              <a:rPr lang="en-US" dirty="0" smtClean="0"/>
              <a:t>Quick recovery</a:t>
            </a:r>
          </a:p>
          <a:p>
            <a:r>
              <a:rPr lang="en-US" dirty="0" smtClean="0"/>
              <a:t>No neurological complication</a:t>
            </a:r>
          </a:p>
          <a:p>
            <a:endParaRPr lang="en-US" dirty="0"/>
          </a:p>
          <a:p>
            <a:r>
              <a:rPr lang="en-US" dirty="0" smtClean="0"/>
              <a:t>Mechanism of LOC : Decrease in blood supply to brain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STAGES OF THE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STAGE 1 - SUPINE FOR 5 MINS</a:t>
            </a:r>
          </a:p>
          <a:p>
            <a:r>
              <a:rPr lang="en-US" dirty="0" smtClean="0"/>
              <a:t>STAGE 2 -AT 70 DEGREE TILT UP FOR 20 MIN</a:t>
            </a:r>
          </a:p>
          <a:p>
            <a:r>
              <a:rPr lang="en-US" dirty="0" smtClean="0"/>
              <a:t>STAGE 3 -PHARMACOLOGICAL PROVOCATION FOR 20 MIN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0046" y="461899"/>
            <a:ext cx="7280275" cy="6965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Medication </a:t>
            </a:r>
            <a:r>
              <a:rPr spc="-5" dirty="0"/>
              <a:t>used during </a:t>
            </a:r>
            <a:r>
              <a:rPr dirty="0"/>
              <a:t>the</a:t>
            </a:r>
            <a:r>
              <a:rPr spc="-20" dirty="0"/>
              <a:t> 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670165" cy="45312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Nitroglycerine </a:t>
            </a:r>
            <a:r>
              <a:rPr sz="3200" spc="5" dirty="0">
                <a:latin typeface="Carlito"/>
                <a:cs typeface="Carlito"/>
              </a:rPr>
              <a:t>→ </a:t>
            </a:r>
            <a:r>
              <a:rPr sz="3200" spc="-5" dirty="0">
                <a:latin typeface="Carlito"/>
                <a:cs typeface="Carlito"/>
              </a:rPr>
              <a:t>venous </a:t>
            </a:r>
            <a:r>
              <a:rPr sz="3200" dirty="0">
                <a:latin typeface="Carlito"/>
                <a:cs typeface="Carlito"/>
              </a:rPr>
              <a:t>pooling,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↓volume.</a:t>
            </a:r>
            <a:endParaRPr sz="3200" dirty="0">
              <a:latin typeface="Carlito"/>
              <a:cs typeface="Carlito"/>
            </a:endParaRPr>
          </a:p>
          <a:p>
            <a:pPr marL="564515" marR="2379345" indent="-183515">
              <a:lnSpc>
                <a:spcPct val="120000"/>
              </a:lnSpc>
              <a:spcBef>
                <a:spcPts val="5"/>
              </a:spcBef>
            </a:pPr>
            <a:r>
              <a:rPr sz="3200" spc="-10" dirty="0">
                <a:latin typeface="Carlito"/>
                <a:cs typeface="Carlito"/>
              </a:rPr>
              <a:t>↑sympathetic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↑HR </a:t>
            </a:r>
            <a:r>
              <a:rPr sz="3200" dirty="0">
                <a:latin typeface="Carlito"/>
                <a:cs typeface="Carlito"/>
              </a:rPr>
              <a:t>then  </a:t>
            </a:r>
            <a:r>
              <a:rPr sz="3200" spc="-15" dirty="0">
                <a:latin typeface="Carlito"/>
                <a:cs typeface="Carlito"/>
              </a:rPr>
              <a:t>syncope </a:t>
            </a:r>
            <a:r>
              <a:rPr sz="3200" spc="-5" dirty="0">
                <a:latin typeface="Carlito"/>
                <a:cs typeface="Carlito"/>
              </a:rPr>
              <a:t>episode </a:t>
            </a:r>
            <a:r>
              <a:rPr sz="3200" spc="-15" dirty="0">
                <a:latin typeface="Carlito"/>
                <a:cs typeface="Carlito"/>
              </a:rPr>
              <a:t>occurs</a:t>
            </a:r>
            <a:r>
              <a:rPr sz="3200" dirty="0">
                <a:latin typeface="Carlito"/>
                <a:cs typeface="Carlito"/>
              </a:rPr>
              <a:t> 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 dirty="0">
              <a:latin typeface="Carlito"/>
              <a:cs typeface="Carlito"/>
            </a:endParaRPr>
          </a:p>
          <a:p>
            <a:pPr marL="355600" marR="4254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 err="1" smtClean="0">
                <a:latin typeface="Carlito"/>
                <a:cs typeface="Carlito"/>
              </a:rPr>
              <a:t>Isop</a:t>
            </a:r>
            <a:r>
              <a:rPr lang="en-US" sz="3200" spc="-5" dirty="0" err="1" smtClean="0">
                <a:latin typeface="Carlito"/>
                <a:cs typeface="Carlito"/>
              </a:rPr>
              <a:t>renaline</a:t>
            </a:r>
            <a:r>
              <a:rPr sz="3200" spc="-5" dirty="0" smtClean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→ ↑HR+↑BP and then a </a:t>
            </a:r>
            <a:r>
              <a:rPr sz="3200" spc="-20" dirty="0">
                <a:latin typeface="Carlito"/>
                <a:cs typeface="Carlito"/>
              </a:rPr>
              <a:t>reflex </a:t>
            </a:r>
            <a:r>
              <a:rPr sz="3200" dirty="0">
                <a:latin typeface="Carlito"/>
                <a:cs typeface="Carlito"/>
              </a:rPr>
              <a:t>↑ in  </a:t>
            </a:r>
            <a:r>
              <a:rPr sz="3200" spc="-10" dirty="0">
                <a:latin typeface="Carlito"/>
                <a:cs typeface="Carlito"/>
              </a:rPr>
              <a:t>parasympathetic.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WHEN TO STOP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When symptoms appear</a:t>
            </a:r>
          </a:p>
          <a:p>
            <a:r>
              <a:rPr lang="en-US" dirty="0" smtClean="0"/>
              <a:t>Very progressive BP FALL for more than 5 min</a:t>
            </a:r>
          </a:p>
          <a:p>
            <a:r>
              <a:rPr lang="en-US" dirty="0" smtClean="0"/>
              <a:t>No symptoms at end of 45 min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 is </a:t>
            </a:r>
            <a:r>
              <a:rPr lang="en-US" dirty="0" err="1" smtClean="0"/>
              <a:t>postive</a:t>
            </a:r>
            <a:r>
              <a:rPr lang="en-US" dirty="0" smtClean="0"/>
              <a:t> if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Symptoms occur</a:t>
            </a:r>
          </a:p>
          <a:p>
            <a:r>
              <a:rPr lang="en-US" dirty="0" smtClean="0"/>
              <a:t>Fall in BP or HR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CLASSIFICATION OF POSITIVE RESPONSES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Cardio inhibitory</a:t>
            </a:r>
          </a:p>
          <a:p>
            <a:r>
              <a:rPr lang="en-US" dirty="0" err="1" smtClean="0"/>
              <a:t>Vaso</a:t>
            </a:r>
            <a:r>
              <a:rPr lang="en-US" dirty="0" smtClean="0"/>
              <a:t> depressor</a:t>
            </a:r>
          </a:p>
          <a:p>
            <a:r>
              <a:rPr lang="en-US" dirty="0" smtClean="0"/>
              <a:t>Mixed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User\Desktop\3-Table1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458200" cy="675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533400"/>
            <a:ext cx="4632199" cy="6905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40" dirty="0"/>
              <a:t>C</a:t>
            </a:r>
            <a:r>
              <a:rPr spc="-5" dirty="0" smtClean="0"/>
              <a:t>ompli</a:t>
            </a:r>
            <a:r>
              <a:rPr spc="-45" dirty="0" smtClean="0"/>
              <a:t>c</a:t>
            </a:r>
            <a:r>
              <a:rPr spc="-40" dirty="0" smtClean="0"/>
              <a:t>a</a:t>
            </a:r>
            <a:r>
              <a:rPr dirty="0" smtClean="0"/>
              <a:t>tions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3000" y="1752600"/>
            <a:ext cx="6445250" cy="27789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If </a:t>
            </a:r>
            <a:r>
              <a:rPr sz="3200" spc="-20" dirty="0">
                <a:latin typeface="Carlito"/>
                <a:cs typeface="Carlito"/>
              </a:rPr>
              <a:t>test </a:t>
            </a:r>
            <a:r>
              <a:rPr sz="3200" dirty="0">
                <a:latin typeface="Carlito"/>
                <a:cs typeface="Carlito"/>
              </a:rPr>
              <a:t>Is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 smtClean="0">
                <a:latin typeface="Carlito"/>
                <a:cs typeface="Carlito"/>
              </a:rPr>
              <a:t>positive.</a:t>
            </a:r>
            <a:r>
              <a:rPr lang="en-US" sz="3200" dirty="0">
                <a:latin typeface="Carlito"/>
                <a:cs typeface="Carlito"/>
              </a:rPr>
              <a:t> </a:t>
            </a:r>
            <a:r>
              <a:rPr lang="en-US" sz="3200" dirty="0" smtClean="0">
                <a:latin typeface="Carlito"/>
                <a:cs typeface="Carlito"/>
              </a:rPr>
              <a:t> </a:t>
            </a:r>
            <a:r>
              <a:rPr sz="3200" spc="-10" dirty="0" smtClean="0">
                <a:latin typeface="Carlito"/>
                <a:cs typeface="Carlito"/>
              </a:rPr>
              <a:t>Lower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table immediately  </a:t>
            </a:r>
            <a:r>
              <a:rPr sz="3200" spc="-15" dirty="0">
                <a:latin typeface="Carlito"/>
                <a:cs typeface="Carlito"/>
              </a:rPr>
              <a:t>Keep </a:t>
            </a:r>
            <a:r>
              <a:rPr sz="3200" dirty="0">
                <a:latin typeface="Carlito"/>
                <a:cs typeface="Carlito"/>
              </a:rPr>
              <a:t>the legs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up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3200" spc="-10" dirty="0" smtClean="0">
                <a:latin typeface="Carlito"/>
                <a:cs typeface="Carlito"/>
              </a:rPr>
              <a:t>    </a:t>
            </a:r>
            <a:r>
              <a:rPr sz="3200" spc="-10" dirty="0" smtClean="0">
                <a:latin typeface="Carlito"/>
                <a:cs typeface="Carlito"/>
              </a:rPr>
              <a:t>Replace </a:t>
            </a:r>
            <a:r>
              <a:rPr sz="3200" dirty="0">
                <a:latin typeface="Carlito"/>
                <a:cs typeface="Carlito"/>
              </a:rPr>
              <a:t>IV</a:t>
            </a:r>
            <a:r>
              <a:rPr sz="3200" spc="-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fluids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sz="3200" dirty="0" smtClean="0">
                <a:latin typeface="Carlito"/>
                <a:cs typeface="Carlito"/>
              </a:rPr>
              <a:t>   </a:t>
            </a:r>
            <a:r>
              <a:rPr sz="3200" dirty="0" smtClean="0">
                <a:latin typeface="Carlito"/>
                <a:cs typeface="Carlito"/>
              </a:rPr>
              <a:t>If </a:t>
            </a:r>
            <a:r>
              <a:rPr sz="3200" spc="-15" dirty="0">
                <a:latin typeface="Carlito"/>
                <a:cs typeface="Carlito"/>
              </a:rPr>
              <a:t>severe Brady </a:t>
            </a:r>
            <a:r>
              <a:rPr sz="3200" spc="-5" dirty="0">
                <a:latin typeface="Carlito"/>
                <a:cs typeface="Carlito"/>
              </a:rPr>
              <a:t>then injection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atropine.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045" y="461899"/>
            <a:ext cx="3075940" cy="6965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Mana</a:t>
            </a:r>
            <a:r>
              <a:rPr spc="-25" dirty="0"/>
              <a:t>g</a:t>
            </a:r>
            <a:r>
              <a:rPr dirty="0"/>
              <a:t>eme</a:t>
            </a:r>
            <a:r>
              <a:rPr spc="-30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5142230" cy="3579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tabLst>
                <a:tab pos="354965" algn="l"/>
                <a:tab pos="355600" algn="l"/>
              </a:tabLst>
            </a:pP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rlito"/>
                <a:cs typeface="Carlito"/>
              </a:rPr>
              <a:t>Salt intake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rlito"/>
                <a:cs typeface="Carlito"/>
              </a:rPr>
              <a:t>Tilt training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rlito"/>
                <a:cs typeface="Carlito"/>
              </a:rPr>
              <a:t>Physical counter pressure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rlito"/>
                <a:cs typeface="Carlito"/>
              </a:rPr>
              <a:t>Drugs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 smtClean="0">
                <a:latin typeface="Carlito"/>
                <a:cs typeface="Carlito"/>
              </a:rPr>
              <a:t>Pacemaker DDD</a:t>
            </a:r>
            <a:endParaRPr sz="3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Types of syncope</a:t>
            </a:r>
          </a:p>
          <a:p>
            <a:r>
              <a:rPr lang="en-US" dirty="0" smtClean="0"/>
              <a:t>Indication of TT</a:t>
            </a:r>
            <a:r>
              <a:rPr lang="en-IN" dirty="0" smtClean="0"/>
              <a:t>T</a:t>
            </a:r>
          </a:p>
          <a:p>
            <a:r>
              <a:rPr lang="en-US" dirty="0" smtClean="0"/>
              <a:t>Lead placement and maneuvering</a:t>
            </a:r>
          </a:p>
          <a:p>
            <a:r>
              <a:rPr lang="en-US" dirty="0" smtClean="0"/>
              <a:t>Stages of the test</a:t>
            </a:r>
          </a:p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Management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 OF SYNCOPE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Cardiogenic</a:t>
            </a:r>
            <a:r>
              <a:rPr lang="en-US" dirty="0" smtClean="0"/>
              <a:t> syncope</a:t>
            </a:r>
          </a:p>
          <a:p>
            <a:r>
              <a:rPr lang="en-US" dirty="0" smtClean="0"/>
              <a:t>Vascular causes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orthostatic hypotension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neurally</a:t>
            </a:r>
            <a:r>
              <a:rPr lang="en-US" dirty="0" smtClean="0"/>
              <a:t> mediated syncope</a:t>
            </a:r>
            <a:endParaRPr lang="en-IN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(</a:t>
            </a:r>
            <a:r>
              <a:rPr lang="en-US" dirty="0" err="1" smtClean="0"/>
              <a:t>vasovagal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Physiology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Blood circulation controlled by</a:t>
            </a:r>
          </a:p>
          <a:p>
            <a:endParaRPr lang="en-US" dirty="0"/>
          </a:p>
          <a:p>
            <a:r>
              <a:rPr lang="en-US" dirty="0" smtClean="0"/>
              <a:t>Sympathetic nerves - increase HR,BP</a:t>
            </a:r>
          </a:p>
          <a:p>
            <a:r>
              <a:rPr lang="en-US" dirty="0" smtClean="0"/>
              <a:t>Parasympathetic nerves -decrease HR,BP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Physiology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Venous </a:t>
            </a:r>
            <a:r>
              <a:rPr lang="en-US" dirty="0" smtClean="0"/>
              <a:t>pooling of blood</a:t>
            </a:r>
          </a:p>
          <a:p>
            <a:r>
              <a:rPr lang="en-US" dirty="0" smtClean="0"/>
              <a:t>Decreased blood  volume to heart chambers</a:t>
            </a:r>
          </a:p>
          <a:p>
            <a:r>
              <a:rPr lang="en-US" dirty="0" smtClean="0"/>
              <a:t>Sensed by receptors</a:t>
            </a:r>
          </a:p>
          <a:p>
            <a:r>
              <a:rPr lang="en-US" dirty="0" smtClean="0"/>
              <a:t>Increases sympathetic activity to increase HR,BP</a:t>
            </a:r>
          </a:p>
          <a:p>
            <a:r>
              <a:rPr lang="en-US" dirty="0" smtClean="0"/>
              <a:t>But in some persons, there is </a:t>
            </a:r>
            <a:r>
              <a:rPr lang="en-US" dirty="0" err="1" smtClean="0"/>
              <a:t>overactivity</a:t>
            </a:r>
            <a:r>
              <a:rPr lang="en-US" dirty="0" smtClean="0"/>
              <a:t> of parasympathetic system  -fall in BP and HR -Syncope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Cardiac syncope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Arrhythmias -</a:t>
            </a:r>
            <a:r>
              <a:rPr lang="en-US" dirty="0" err="1" smtClean="0"/>
              <a:t>tachy,brady</a:t>
            </a:r>
            <a:endParaRPr lang="en-US" dirty="0" smtClean="0"/>
          </a:p>
          <a:p>
            <a:r>
              <a:rPr lang="en-US" dirty="0" smtClean="0"/>
              <a:t>Aortic </a:t>
            </a:r>
            <a:r>
              <a:rPr lang="en-US" dirty="0" err="1" smtClean="0"/>
              <a:t>stenosis</a:t>
            </a:r>
            <a:endParaRPr lang="en-US" dirty="0" smtClean="0"/>
          </a:p>
          <a:p>
            <a:r>
              <a:rPr lang="en-US" dirty="0" smtClean="0"/>
              <a:t>HOCM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myxoma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Neurally</a:t>
            </a:r>
            <a:r>
              <a:rPr lang="en-US" dirty="0" smtClean="0"/>
              <a:t> mediated syncope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Also called </a:t>
            </a:r>
            <a:r>
              <a:rPr lang="en-US" dirty="0" err="1" smtClean="0"/>
              <a:t>vasovagal</a:t>
            </a:r>
            <a:r>
              <a:rPr lang="en-US" dirty="0" smtClean="0"/>
              <a:t> syncope</a:t>
            </a:r>
          </a:p>
          <a:p>
            <a:endParaRPr lang="en-US" dirty="0"/>
          </a:p>
          <a:p>
            <a:r>
              <a:rPr lang="en-US" dirty="0" smtClean="0"/>
              <a:t>No structural abnormalities</a:t>
            </a:r>
          </a:p>
          <a:p>
            <a:endParaRPr lang="en-US" dirty="0"/>
          </a:p>
          <a:p>
            <a:r>
              <a:rPr lang="en-US" dirty="0" smtClean="0"/>
              <a:t>Precipitated by prolonged </a:t>
            </a:r>
            <a:r>
              <a:rPr lang="en-US" dirty="0" err="1" smtClean="0"/>
              <a:t>standing,emotion,exertion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 some persons this is associated with severe fall in heart rate and BP, that lead to frequent syncope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Initial evaluation of syncope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Differentiate it from seizure</a:t>
            </a:r>
          </a:p>
          <a:p>
            <a:r>
              <a:rPr lang="en-US" dirty="0" smtClean="0"/>
              <a:t>Rule out cardiac causes</a:t>
            </a:r>
          </a:p>
          <a:p>
            <a:r>
              <a:rPr lang="en-US" dirty="0" smtClean="0"/>
              <a:t>Appropriate cardiac investigations</a:t>
            </a:r>
            <a:endParaRPr lang="en-US" dirty="0"/>
          </a:p>
          <a:p>
            <a:r>
              <a:rPr lang="en-US" dirty="0" smtClean="0"/>
              <a:t>If no cause could be found and ECG is </a:t>
            </a:r>
            <a:r>
              <a:rPr lang="en-US" dirty="0" err="1" smtClean="0"/>
              <a:t>normal,suspected</a:t>
            </a:r>
            <a:r>
              <a:rPr lang="en-US" dirty="0" smtClean="0"/>
              <a:t> </a:t>
            </a:r>
            <a:r>
              <a:rPr lang="en-US" dirty="0" err="1" smtClean="0"/>
              <a:t>neurally</a:t>
            </a:r>
            <a:r>
              <a:rPr lang="en-US" dirty="0" smtClean="0"/>
              <a:t> mediated syncope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534</Words>
  <Application>Microsoft Office PowerPoint</Application>
  <PresentationFormat>On-screen Show (4:3)</PresentationFormat>
  <Paragraphs>119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Head Up Tilt table test</vt:lpstr>
      <vt:lpstr>SYNCOPE - Definition</vt:lpstr>
      <vt:lpstr>TYPES OF SYNCOPE</vt:lpstr>
      <vt:lpstr>Physiology</vt:lpstr>
      <vt:lpstr>Physiology</vt:lpstr>
      <vt:lpstr>Cardiac syncope</vt:lpstr>
      <vt:lpstr>Neurally mediated syncope</vt:lpstr>
      <vt:lpstr>Slide 8</vt:lpstr>
      <vt:lpstr>Initial evaluation of syncope</vt:lpstr>
      <vt:lpstr>Slide 10</vt:lpstr>
      <vt:lpstr>Contraindications</vt:lpstr>
      <vt:lpstr>Preparation</vt:lpstr>
      <vt:lpstr>Slide 13</vt:lpstr>
      <vt:lpstr> Electrodes</vt:lpstr>
      <vt:lpstr>Neck electrode</vt:lpstr>
      <vt:lpstr>Slide 16</vt:lpstr>
      <vt:lpstr>Finger cuff</vt:lpstr>
      <vt:lpstr>Upper arm BP cuff</vt:lpstr>
      <vt:lpstr>Slide 19</vt:lpstr>
      <vt:lpstr>STAGES OF THE TEST</vt:lpstr>
      <vt:lpstr>Medication used during the test</vt:lpstr>
      <vt:lpstr>WHEN TO STOP</vt:lpstr>
      <vt:lpstr>Test is postive if</vt:lpstr>
      <vt:lpstr>CLASSIFICATION OF POSITIVE RESPONSES</vt:lpstr>
      <vt:lpstr>Slide 25</vt:lpstr>
      <vt:lpstr>Complications</vt:lpstr>
      <vt:lpstr>Management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Up Tilt table test</dc:title>
  <dc:creator>User</dc:creator>
  <cp:lastModifiedBy>User</cp:lastModifiedBy>
  <cp:revision>2</cp:revision>
  <dcterms:created xsi:type="dcterms:W3CDTF">2020-06-29T09:36:23Z</dcterms:created>
  <dcterms:modified xsi:type="dcterms:W3CDTF">2020-07-01T15:19:50Z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2020-06-29T00:00:00Z</vt:filetime>
  </property>
</Properties>
</file>